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76" r:id="rId2"/>
    <p:sldId id="297" r:id="rId3"/>
    <p:sldId id="298" r:id="rId4"/>
    <p:sldId id="299" r:id="rId5"/>
    <p:sldId id="318" r:id="rId6"/>
    <p:sldId id="319" r:id="rId7"/>
    <p:sldId id="320" r:id="rId8"/>
    <p:sldId id="321" r:id="rId9"/>
    <p:sldId id="322" r:id="rId10"/>
    <p:sldId id="323" r:id="rId11"/>
    <p:sldId id="324" r:id="rId12"/>
    <p:sldId id="325" r:id="rId13"/>
    <p:sldId id="326" r:id="rId14"/>
    <p:sldId id="296" r:id="rId15"/>
    <p:sldId id="329" r:id="rId16"/>
    <p:sldId id="330" r:id="rId17"/>
    <p:sldId id="328" r:id="rId18"/>
    <p:sldId id="327" r:id="rId19"/>
    <p:sldId id="294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A4"/>
    <a:srgbClr val="80BF4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3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14.02.2021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emf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emf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emf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Углубленный курс информатики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Условный оператор в </a:t>
            </a:r>
            <a:r>
              <a:rPr lang="en-US" dirty="0"/>
              <a:t>PascalABC.NET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66128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УСЛОВНЫЙ ОПЕРАТ</a:t>
            </a:r>
            <a:r>
              <a:rPr lang="ru-RU" sz="2400" dirty="0"/>
              <a:t>ОР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843677"/>
            <a:ext cx="89962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Если ничего не нужно выполнять для P</a:t>
            </a:r>
            <a:r>
              <a:rPr lang="en-US" dirty="0"/>
              <a:t> </a:t>
            </a:r>
            <a:r>
              <a:rPr lang="ru-RU" dirty="0"/>
              <a:t>=</a:t>
            </a:r>
            <a:r>
              <a:rPr lang="en-US" dirty="0"/>
              <a:t> </a:t>
            </a:r>
            <a:r>
              <a:rPr lang="ru-RU" dirty="0" err="1"/>
              <a:t>True</a:t>
            </a:r>
            <a:r>
              <a:rPr lang="ru-RU" dirty="0"/>
              <a:t>, есть два пути. Первый – инвертировать P и свести форму записи условного оператора к предыдущему формату, второй - не писать оператор А, поскольку его нет:</a:t>
            </a:r>
            <a:endParaRPr lang="ru-RU" sz="40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383A0A3-A33A-4874-9184-6E154D722CC6}"/>
              </a:ext>
            </a:extLst>
          </p:cNvPr>
          <p:cNvSpPr/>
          <p:nvPr/>
        </p:nvSpPr>
        <p:spPr>
          <a:xfrm>
            <a:off x="838199" y="3429000"/>
            <a:ext cx="89962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C064E1B-2390-449E-8BE0-49BF79381C5A}"/>
              </a:ext>
            </a:extLst>
          </p:cNvPr>
          <p:cNvSpPr/>
          <p:nvPr/>
        </p:nvSpPr>
        <p:spPr>
          <a:xfrm>
            <a:off x="838198" y="1767007"/>
            <a:ext cx="26661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if not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P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then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B;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if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P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then else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B;</a:t>
            </a:r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57C0095-2919-428C-ADCA-979B34DFC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0199" y="3429000"/>
            <a:ext cx="3411801" cy="313781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015DB8E-4DCD-47BA-A27E-1F742DEC1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803" y="3451318"/>
            <a:ext cx="3500418" cy="313781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B8D853F-EBC8-4E27-915A-5E70F8680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15" y="3429000"/>
            <a:ext cx="3854876" cy="3235656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57DF285-41EC-4841-A974-1E7541F328E4}"/>
              </a:ext>
            </a:extLst>
          </p:cNvPr>
          <p:cNvSpPr/>
          <p:nvPr/>
        </p:nvSpPr>
        <p:spPr>
          <a:xfrm>
            <a:off x="704996" y="2967336"/>
            <a:ext cx="2803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if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P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then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A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else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B;</a:t>
            </a:r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A25BAD8-5C8E-4644-B05B-EF07ED6067A9}"/>
              </a:ext>
            </a:extLst>
          </p:cNvPr>
          <p:cNvSpPr/>
          <p:nvPr/>
        </p:nvSpPr>
        <p:spPr>
          <a:xfrm>
            <a:off x="5766954" y="2972679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if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P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then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A;</a:t>
            </a:r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1C6D5345-E652-4A2E-B336-C6E27206C4FE}"/>
              </a:ext>
            </a:extLst>
          </p:cNvPr>
          <p:cNvSpPr/>
          <p:nvPr/>
        </p:nvSpPr>
        <p:spPr>
          <a:xfrm>
            <a:off x="8820892" y="2782669"/>
            <a:ext cx="26661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if not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P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then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B;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if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P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then else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9270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66128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УСЛОВНЫЙ ОПЕРАТ</a:t>
            </a:r>
            <a:r>
              <a:rPr lang="ru-RU" sz="2400" dirty="0"/>
              <a:t>ОР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383A0A3-A33A-4874-9184-6E154D722CC6}"/>
              </a:ext>
            </a:extLst>
          </p:cNvPr>
          <p:cNvSpPr/>
          <p:nvPr/>
        </p:nvSpPr>
        <p:spPr>
          <a:xfrm>
            <a:off x="838199" y="3429000"/>
            <a:ext cx="89962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99F0EC7-9BC6-4A58-990A-CB9154C74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861800"/>
            <a:ext cx="4285649" cy="4222264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47516C0-C11B-4495-AAC2-4688502AF5BA}"/>
              </a:ext>
            </a:extLst>
          </p:cNvPr>
          <p:cNvSpPr/>
          <p:nvPr/>
        </p:nvSpPr>
        <p:spPr>
          <a:xfrm>
            <a:off x="838199" y="5084064"/>
            <a:ext cx="42856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if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P1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then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 if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P2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then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else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B;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8B179F9-5850-41FF-9E42-72A56D0E8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61800"/>
            <a:ext cx="4690238" cy="4222264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EBB2842-7036-41FF-A0BD-0D5FCC1252A1}"/>
              </a:ext>
            </a:extLst>
          </p:cNvPr>
          <p:cNvSpPr/>
          <p:nvPr/>
        </p:nvSpPr>
        <p:spPr>
          <a:xfrm>
            <a:off x="6266688" y="5084064"/>
            <a:ext cx="45195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if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P1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then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 begin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   if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P2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then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end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else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9880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66128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УСЛОВНАЯ ОПЕРАЦИЯ (ТЕРНАРНЫ</a:t>
            </a:r>
            <a:r>
              <a:rPr lang="ru-RU" sz="2400" dirty="0"/>
              <a:t>Й ОПЕРАТОР</a:t>
            </a:r>
            <a:r>
              <a:rPr lang="ru-RU" sz="2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383A0A3-A33A-4874-9184-6E154D722CC6}"/>
              </a:ext>
            </a:extLst>
          </p:cNvPr>
          <p:cNvSpPr/>
          <p:nvPr/>
        </p:nvSpPr>
        <p:spPr>
          <a:xfrm>
            <a:off x="838200" y="843512"/>
            <a:ext cx="89962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Достаточно часто встречаются случаи, когда некоторое значение вычисляется в зависимости от выполнения определенного условия.</a:t>
            </a:r>
            <a:endParaRPr lang="ru-RU" sz="16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E296940-6424-49C9-B470-55D439C245C2}"/>
              </a:ext>
            </a:extLst>
          </p:cNvPr>
          <p:cNvSpPr/>
          <p:nvPr/>
        </p:nvSpPr>
        <p:spPr>
          <a:xfrm>
            <a:off x="838200" y="1489843"/>
            <a:ext cx="8996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Пусть дана формула, определяющая кусочно-заданную функцию: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98A586-7F78-4A58-BF4A-594B0C291883}"/>
                  </a:ext>
                </a:extLst>
              </p:cNvPr>
              <p:cNvSpPr txBox="1"/>
              <p:nvPr/>
            </p:nvSpPr>
            <p:spPr>
              <a:xfrm>
                <a:off x="3734821" y="1985728"/>
                <a:ext cx="5191742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dirty="0"/>
                  <a:t>y=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+7, 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&lt;−5 и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&gt;8                      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−11∙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+6, при −5≤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ru-RU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≤8</m:t>
                            </m:r>
                          </m:e>
                        </m:eqArr>
                      </m:e>
                    </m:d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98A586-7F78-4A58-BF4A-594B0C291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821" y="1985728"/>
                <a:ext cx="5191742" cy="823815"/>
              </a:xfrm>
              <a:prstGeom prst="rect">
                <a:avLst/>
              </a:prstGeom>
              <a:blipFill>
                <a:blip r:embed="rId2"/>
                <a:stretch>
                  <a:fillRect l="-36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D056F29-2D4B-402D-B2B6-F2833671CDF5}"/>
              </a:ext>
            </a:extLst>
          </p:cNvPr>
          <p:cNvSpPr/>
          <p:nvPr/>
        </p:nvSpPr>
        <p:spPr>
          <a:xfrm>
            <a:off x="838200" y="2938431"/>
            <a:ext cx="8996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С использованием условного оператора:</a:t>
            </a:r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C4109687-AD53-485D-9F8C-071B0246D9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308242"/>
              </p:ext>
            </p:extLst>
          </p:nvPr>
        </p:nvGraphicFramePr>
        <p:xfrm>
          <a:off x="838201" y="3307763"/>
          <a:ext cx="8996263" cy="3479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3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 :=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ReadInteger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if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 &lt; -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and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 &gt;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8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 :=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x +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</a:t>
                      </a:r>
                    </a:p>
                    <a:p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else</a:t>
                      </a:r>
                    </a:p>
                    <a:p>
                      <a:r>
                        <a:rPr lang="es-E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s-E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 := </a:t>
                      </a:r>
                      <a:r>
                        <a:rPr lang="es-E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 </a:t>
                      </a:r>
                      <a:r>
                        <a:rPr lang="es-E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x ** </a:t>
                      </a:r>
                      <a:r>
                        <a:rPr lang="es-E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es-E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- </a:t>
                      </a:r>
                      <a:r>
                        <a:rPr lang="es-E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11 </a:t>
                      </a:r>
                      <a:r>
                        <a:rPr lang="es-E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x + </a:t>
                      </a:r>
                      <a:r>
                        <a:rPr lang="es-E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</a:t>
                      </a:r>
                      <a:r>
                        <a:rPr lang="es-E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y.Println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sz="1800" dirty="0"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3403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66128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УСЛОВНЫЙ ОПЕРАЦИЯ (ТЕРНАРНЫ</a:t>
            </a:r>
            <a:r>
              <a:rPr lang="ru-RU" sz="2400" dirty="0"/>
              <a:t>Й ОПЕРАТОР</a:t>
            </a:r>
            <a:r>
              <a:rPr lang="ru-RU" sz="2400" dirty="0">
                <a:solidFill>
                  <a:schemeClr val="tx1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98A586-7F78-4A58-BF4A-594B0C291883}"/>
                  </a:ext>
                </a:extLst>
              </p:cNvPr>
              <p:cNvSpPr txBox="1"/>
              <p:nvPr/>
            </p:nvSpPr>
            <p:spPr>
              <a:xfrm>
                <a:off x="3500129" y="1181840"/>
                <a:ext cx="5191742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dirty="0"/>
                  <a:t>y=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+7, 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&lt;−5 и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&gt;8                      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−11∙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+6, при −5≤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ru-RU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≤8</m:t>
                            </m:r>
                          </m:e>
                        </m:eqArr>
                      </m:e>
                    </m:d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98A586-7F78-4A58-BF4A-594B0C291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129" y="1181840"/>
                <a:ext cx="5191742" cy="823815"/>
              </a:xfrm>
              <a:prstGeom prst="rect">
                <a:avLst/>
              </a:prstGeom>
              <a:blipFill>
                <a:blip r:embed="rId2"/>
                <a:stretch>
                  <a:fillRect l="-35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D056F29-2D4B-402D-B2B6-F2833671CDF5}"/>
              </a:ext>
            </a:extLst>
          </p:cNvPr>
          <p:cNvSpPr/>
          <p:nvPr/>
        </p:nvSpPr>
        <p:spPr>
          <a:xfrm>
            <a:off x="838200" y="2325695"/>
            <a:ext cx="8996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С использованием условной операции (тернарный оператор):</a:t>
            </a:r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C4109687-AD53-485D-9F8C-071B0246D9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594389"/>
              </p:ext>
            </p:extLst>
          </p:nvPr>
        </p:nvGraphicFramePr>
        <p:xfrm>
          <a:off x="838201" y="2695027"/>
          <a:ext cx="10363199" cy="1833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63199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 :=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ReadInteger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();</a:t>
                      </a:r>
                    </a:p>
                    <a:p>
                      <a:r>
                        <a:rPr lang="es-E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s-E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s-E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 := (x &lt; -</a:t>
                      </a:r>
                      <a:r>
                        <a:rPr lang="es-E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es-E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 </a:t>
                      </a:r>
                      <a:r>
                        <a:rPr lang="es-E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and </a:t>
                      </a:r>
                      <a:r>
                        <a:rPr lang="es-E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 &gt; </a:t>
                      </a:r>
                      <a:r>
                        <a:rPr lang="es-E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8</a:t>
                      </a:r>
                      <a:r>
                        <a:rPr lang="es-E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 ? </a:t>
                      </a:r>
                      <a:r>
                        <a:rPr lang="es-E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 </a:t>
                      </a:r>
                      <a:r>
                        <a:rPr lang="es-E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x + </a:t>
                      </a:r>
                      <a:r>
                        <a:rPr lang="es-E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 </a:t>
                      </a:r>
                      <a:r>
                        <a:rPr lang="es-E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s-E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 </a:t>
                      </a:r>
                      <a:r>
                        <a:rPr lang="es-E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x ** </a:t>
                      </a:r>
                      <a:r>
                        <a:rPr lang="es-E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es-E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- </a:t>
                      </a:r>
                      <a:r>
                        <a:rPr lang="es-E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11 </a:t>
                      </a:r>
                      <a:r>
                        <a:rPr lang="es-E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x + </a:t>
                      </a:r>
                      <a:r>
                        <a:rPr lang="es-E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6;</a:t>
                      </a:r>
                    </a:p>
                    <a:p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y.Print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sz="1800" dirty="0"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4DEEE4E-978F-4D41-9B24-7D519F469DA6}"/>
              </a:ext>
            </a:extLst>
          </p:cNvPr>
          <p:cNvSpPr/>
          <p:nvPr/>
        </p:nvSpPr>
        <p:spPr>
          <a:xfrm>
            <a:off x="838200" y="4528907"/>
            <a:ext cx="8996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Альтернативный вариант:</a:t>
            </a: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9DF8E62A-FFE7-41C7-AED9-37C8437847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158556"/>
              </p:ext>
            </p:extLst>
          </p:nvPr>
        </p:nvGraphicFramePr>
        <p:xfrm>
          <a:off x="838201" y="4898239"/>
          <a:ext cx="10363199" cy="1559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63199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 :=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ReadInteger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'y ='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(x &lt; -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and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 &gt;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8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 ?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x +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x **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-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11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x +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sz="1800" dirty="0"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4947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316507"/>
            <a:ext cx="12192000" cy="46512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Пример 1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14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7FD248-0BBD-45AA-9D6E-0C3AAFC92C7C}"/>
              </a:ext>
            </a:extLst>
          </p:cNvPr>
          <p:cNvSpPr txBox="1"/>
          <p:nvPr/>
        </p:nvSpPr>
        <p:spPr>
          <a:xfrm>
            <a:off x="523488" y="1496808"/>
            <a:ext cx="7768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58775" algn="just"/>
            <a:r>
              <a:rPr lang="ru-RU" b="1" dirty="0">
                <a:solidFill>
                  <a:schemeClr val="bg1"/>
                </a:solidFill>
              </a:rPr>
              <a:t>Составить программу, которая должна определять, ввел пользователь четное или нечетное число, и выводить на экран сообщение.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DAFDDD2-14DE-4278-A0CC-F934F3F275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874" y="2383754"/>
            <a:ext cx="5969745" cy="447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97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316507"/>
            <a:ext cx="12192000" cy="46512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Пример 2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15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7FD248-0BBD-45AA-9D6E-0C3AAFC92C7C}"/>
              </a:ext>
            </a:extLst>
          </p:cNvPr>
          <p:cNvSpPr txBox="1"/>
          <p:nvPr/>
        </p:nvSpPr>
        <p:spPr>
          <a:xfrm>
            <a:off x="523488" y="1496808"/>
            <a:ext cx="7768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58775" algn="just"/>
            <a:r>
              <a:rPr lang="ru-RU" b="1" dirty="0">
                <a:solidFill>
                  <a:schemeClr val="bg1"/>
                </a:solidFill>
              </a:rPr>
              <a:t>Составить программу, которая должна заменить отрицательные числа их модулем.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FE4F778-FF59-4298-B83D-5377F15E0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873" y="2344173"/>
            <a:ext cx="3991359" cy="451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01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114874"/>
            <a:ext cx="12192000" cy="4852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Пример </a:t>
            </a:r>
            <a:r>
              <a:rPr lang="en-US" dirty="0"/>
              <a:t>3</a:t>
            </a:r>
            <a:endParaRPr lang="ru-RU" dirty="0"/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16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7FD248-0BBD-45AA-9D6E-0C3AAFC92C7C}"/>
              </a:ext>
            </a:extLst>
          </p:cNvPr>
          <p:cNvSpPr txBox="1"/>
          <p:nvPr/>
        </p:nvSpPr>
        <p:spPr>
          <a:xfrm>
            <a:off x="523488" y="1358308"/>
            <a:ext cx="9763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58775" algn="just"/>
            <a:r>
              <a:rPr lang="ru-RU" dirty="0">
                <a:solidFill>
                  <a:schemeClr val="bg1"/>
                </a:solidFill>
              </a:rPr>
              <a:t>Составить программу, в которой пользователь вводит два целых числа </a:t>
            </a:r>
            <a:r>
              <a:rPr lang="en-US" i="1" dirty="0">
                <a:solidFill>
                  <a:schemeClr val="bg1"/>
                </a:solidFill>
              </a:rPr>
              <a:t>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и </a:t>
            </a:r>
            <a:r>
              <a:rPr lang="en-US" i="1" dirty="0">
                <a:solidFill>
                  <a:schemeClr val="bg1"/>
                </a:solidFill>
              </a:rPr>
              <a:t>b</a:t>
            </a:r>
            <a:r>
              <a:rPr lang="en-US" dirty="0">
                <a:solidFill>
                  <a:schemeClr val="bg1"/>
                </a:solidFill>
              </a:rPr>
              <a:t>.</a:t>
            </a:r>
            <a:r>
              <a:rPr lang="ru-RU" dirty="0">
                <a:solidFill>
                  <a:schemeClr val="bg1"/>
                </a:solidFill>
              </a:rPr>
              <a:t> Если </a:t>
            </a:r>
            <a:r>
              <a:rPr lang="en-US" i="1" dirty="0">
                <a:solidFill>
                  <a:schemeClr val="bg1"/>
                </a:solidFill>
              </a:rPr>
              <a:t>a</a:t>
            </a:r>
            <a:r>
              <a:rPr lang="en-US" dirty="0">
                <a:solidFill>
                  <a:schemeClr val="bg1"/>
                </a:solidFill>
              </a:rPr>
              <a:t> &gt;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b</a:t>
            </a:r>
            <a:r>
              <a:rPr lang="ru-RU" i="1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то на экран выводится их сумма, иначе, если сумма </a:t>
            </a:r>
            <a:r>
              <a:rPr lang="en-US" dirty="0">
                <a:solidFill>
                  <a:schemeClr val="bg1"/>
                </a:solidFill>
              </a:rPr>
              <a:t>&lt; 25</a:t>
            </a:r>
            <a:r>
              <a:rPr lang="ru-RU" dirty="0">
                <a:solidFill>
                  <a:schemeClr val="bg1"/>
                </a:solidFill>
              </a:rPr>
              <a:t>, то вывести число </a:t>
            </a:r>
            <a:r>
              <a:rPr lang="en-US" i="1" dirty="0">
                <a:solidFill>
                  <a:schemeClr val="bg1"/>
                </a:solidFill>
              </a:rPr>
              <a:t>a</a:t>
            </a:r>
            <a:r>
              <a:rPr lang="ru-RU" dirty="0">
                <a:solidFill>
                  <a:schemeClr val="bg1"/>
                </a:solidFill>
              </a:rPr>
              <a:t>, если сумма </a:t>
            </a:r>
            <a:r>
              <a:rPr lang="en-US" dirty="0">
                <a:solidFill>
                  <a:schemeClr val="bg1"/>
                </a:solidFill>
              </a:rPr>
              <a:t>&gt; 25</a:t>
            </a:r>
            <a:r>
              <a:rPr lang="ru-RU" dirty="0">
                <a:solidFill>
                  <a:schemeClr val="bg1"/>
                </a:solidFill>
              </a:rPr>
              <a:t>, то </a:t>
            </a:r>
            <a:r>
              <a:rPr lang="en-US" i="1" dirty="0">
                <a:solidFill>
                  <a:schemeClr val="bg1"/>
                </a:solidFill>
              </a:rPr>
              <a:t>b</a:t>
            </a:r>
            <a:r>
              <a:rPr lang="en-US" i="1" baseline="30000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02F384-B3F6-4D82-8F79-D32ECD581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874" y="2185416"/>
            <a:ext cx="7871812" cy="467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098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1916192"/>
            <a:ext cx="12192000" cy="499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17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Таблица 9">
                <a:extLst>
                  <a:ext uri="{FF2B5EF4-FFF2-40B4-BE49-F238E27FC236}">
                    <a16:creationId xmlns:a16="http://schemas.microsoft.com/office/drawing/2014/main" id="{E620D870-2E9B-420A-8251-78F45A6AAF8A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783080" y="2096434"/>
              <a:ext cx="8279694" cy="4551254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618372">
                      <a:extLst>
                        <a:ext uri="{9D8B030D-6E8A-4147-A177-3AD203B41FA5}">
                          <a16:colId xmlns:a16="http://schemas.microsoft.com/office/drawing/2014/main" val="2984330441"/>
                        </a:ext>
                      </a:extLst>
                    </a:gridCol>
                    <a:gridCol w="4640352">
                      <a:extLst>
                        <a:ext uri="{9D8B030D-6E8A-4147-A177-3AD203B41FA5}">
                          <a16:colId xmlns:a16="http://schemas.microsoft.com/office/drawing/2014/main" val="1596183477"/>
                        </a:ext>
                      </a:extLst>
                    </a:gridCol>
                    <a:gridCol w="3020970">
                      <a:extLst>
                        <a:ext uri="{9D8B030D-6E8A-4147-A177-3AD203B41FA5}">
                          <a16:colId xmlns:a16="http://schemas.microsoft.com/office/drawing/2014/main" val="2557178219"/>
                        </a:ext>
                      </a:extLst>
                    </a:gridCol>
                  </a:tblGrid>
                  <a:tr h="495023">
                    <a:tc>
                      <a:txBody>
                        <a:bodyPr/>
                        <a:lstStyle/>
                        <a:p>
                          <a:r>
                            <a:rPr lang="ru-RU" sz="2400" dirty="0"/>
                            <a:t>№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2400" dirty="0"/>
                            <a:t>Вычислите значение </a:t>
                          </a:r>
                          <a:r>
                            <a:rPr lang="en-US" sz="2400" dirty="0"/>
                            <a:t>y</a:t>
                          </a:r>
                          <a:endParaRPr lang="ru-RU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2400" dirty="0"/>
                            <a:t>При значениях </a:t>
                          </a:r>
                          <a:r>
                            <a:rPr lang="en-US" sz="2400" dirty="0"/>
                            <a:t>x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5904460"/>
                      </a:ext>
                    </a:extLst>
                  </a:tr>
                  <a:tr h="1127552">
                    <a:tc>
                      <a:txBody>
                        <a:bodyPr/>
                        <a:lstStyle/>
                        <a:p>
                          <a:r>
                            <a:rPr lang="ru-RU" sz="2400" dirty="0"/>
                            <a:t>1</a:t>
                          </a:r>
                          <a:r>
                            <a:rPr lang="en-US" sz="2400" dirty="0"/>
                            <a:t>.</a:t>
                          </a:r>
                          <a:endParaRPr lang="ru-RU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+1</m:t>
                                                  </m:r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f>
                                            <m:fPr>
                                              <m:type m:val="skw"/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den>
                                          </m:f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;         </m:t>
                                          </m:r>
                                        </m:e>
                                      </m:mr>
                                    </m: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   </m:t>
                                    </m:r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&gt;3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≤3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1; 3; 5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4197949"/>
                      </a:ext>
                    </a:extLst>
                  </a:tr>
                  <a:tr h="1363307">
                    <a:tc>
                      <a:txBody>
                        <a:bodyPr/>
                        <a:lstStyle/>
                        <a:p>
                          <a:r>
                            <a:rPr lang="ru-RU" sz="2400" dirty="0"/>
                            <a:t>2</a:t>
                          </a:r>
                          <a:r>
                            <a:rPr lang="en-US" sz="2400" dirty="0"/>
                            <a:t>.</a:t>
                          </a:r>
                          <a:endParaRPr lang="ru-RU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         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;            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−2;    </m:t>
                                          </m:r>
                                        </m:e>
                                      </m:mr>
                                    </m:m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&gt;3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=3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&lt;3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1; 3; 5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1639673"/>
                      </a:ext>
                    </a:extLst>
                  </a:tr>
                  <a:tr h="1565372">
                    <a:tc>
                      <a:txBody>
                        <a:bodyPr/>
                        <a:lstStyle/>
                        <a:p>
                          <a:r>
                            <a:rPr lang="ru-RU" sz="2400" dirty="0"/>
                            <a:t>3</a:t>
                          </a:r>
                          <a:r>
                            <a:rPr lang="en-US" sz="2400" dirty="0"/>
                            <a:t>.</a:t>
                          </a:r>
                          <a:endParaRPr lang="ru-RU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;      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;</m:t>
                                              </m:r>
                                            </m:e>
                                          </m:rad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𝑙𝑛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type m:val="lin"/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;    </m:t>
                                          </m:r>
                                        </m:e>
                                      </m:mr>
                                    </m: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        </m:t>
                                    </m:r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&lt;0        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≤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&lt;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≤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       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-1; 1; 3</a:t>
                          </a:r>
                        </a:p>
                        <a:p>
                          <a:r>
                            <a:rPr lang="en-US" sz="2400" dirty="0"/>
                            <a:t>a = 2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7164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Таблица 9">
                <a:extLst>
                  <a:ext uri="{FF2B5EF4-FFF2-40B4-BE49-F238E27FC236}">
                    <a16:creationId xmlns:a16="http://schemas.microsoft.com/office/drawing/2014/main" id="{E620D870-2E9B-420A-8251-78F45A6AAF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046728"/>
                  </p:ext>
                </p:extLst>
              </p:nvPr>
            </p:nvGraphicFramePr>
            <p:xfrm>
              <a:off x="1783080" y="2096434"/>
              <a:ext cx="8279694" cy="4551254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618372">
                      <a:extLst>
                        <a:ext uri="{9D8B030D-6E8A-4147-A177-3AD203B41FA5}">
                          <a16:colId xmlns:a16="http://schemas.microsoft.com/office/drawing/2014/main" val="2984330441"/>
                        </a:ext>
                      </a:extLst>
                    </a:gridCol>
                    <a:gridCol w="4640352">
                      <a:extLst>
                        <a:ext uri="{9D8B030D-6E8A-4147-A177-3AD203B41FA5}">
                          <a16:colId xmlns:a16="http://schemas.microsoft.com/office/drawing/2014/main" val="1596183477"/>
                        </a:ext>
                      </a:extLst>
                    </a:gridCol>
                    <a:gridCol w="3020970">
                      <a:extLst>
                        <a:ext uri="{9D8B030D-6E8A-4147-A177-3AD203B41FA5}">
                          <a16:colId xmlns:a16="http://schemas.microsoft.com/office/drawing/2014/main" val="2557178219"/>
                        </a:ext>
                      </a:extLst>
                    </a:gridCol>
                  </a:tblGrid>
                  <a:tr h="495023">
                    <a:tc>
                      <a:txBody>
                        <a:bodyPr/>
                        <a:lstStyle/>
                        <a:p>
                          <a:r>
                            <a:rPr lang="ru-RU" sz="2400" dirty="0"/>
                            <a:t>№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2400" dirty="0"/>
                            <a:t>Вычислите значение </a:t>
                          </a:r>
                          <a:r>
                            <a:rPr lang="en-US" sz="2400" dirty="0"/>
                            <a:t>y</a:t>
                          </a:r>
                          <a:endParaRPr lang="ru-RU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2400" dirty="0"/>
                            <a:t>При значениях </a:t>
                          </a:r>
                          <a:r>
                            <a:rPr lang="en-US" sz="2400" dirty="0"/>
                            <a:t>x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5904460"/>
                      </a:ext>
                    </a:extLst>
                  </a:tr>
                  <a:tr h="1127552">
                    <a:tc>
                      <a:txBody>
                        <a:bodyPr/>
                        <a:lstStyle/>
                        <a:p>
                          <a:r>
                            <a:rPr lang="ru-RU" sz="2400" dirty="0"/>
                            <a:t>1</a:t>
                          </a:r>
                          <a:r>
                            <a:rPr lang="en-US" sz="2400" dirty="0"/>
                            <a:t>.</a:t>
                          </a:r>
                          <a:endParaRPr lang="ru-RU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13386" t="-47312" r="-65354" b="-25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1; 3; 5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4197949"/>
                      </a:ext>
                    </a:extLst>
                  </a:tr>
                  <a:tr h="1363307">
                    <a:tc>
                      <a:txBody>
                        <a:bodyPr/>
                        <a:lstStyle/>
                        <a:p>
                          <a:r>
                            <a:rPr lang="ru-RU" sz="2400" dirty="0"/>
                            <a:t>2</a:t>
                          </a:r>
                          <a:r>
                            <a:rPr lang="en-US" sz="2400" dirty="0"/>
                            <a:t>.</a:t>
                          </a:r>
                          <a:endParaRPr lang="ru-RU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13386" t="-122321" r="-65354" b="-1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1; 3; 5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1639673"/>
                      </a:ext>
                    </a:extLst>
                  </a:tr>
                  <a:tr h="1565372">
                    <a:tc>
                      <a:txBody>
                        <a:bodyPr/>
                        <a:lstStyle/>
                        <a:p>
                          <a:r>
                            <a:rPr lang="ru-RU" sz="2400" dirty="0"/>
                            <a:t>3</a:t>
                          </a:r>
                          <a:r>
                            <a:rPr lang="en-US" sz="2400" dirty="0"/>
                            <a:t>.</a:t>
                          </a:r>
                          <a:endParaRPr lang="ru-RU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13386" t="-193774" r="-65354" b="-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-1; 1; 3</a:t>
                          </a:r>
                        </a:p>
                        <a:p>
                          <a:r>
                            <a:rPr lang="en-US" sz="2400" dirty="0"/>
                            <a:t>a = 2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71646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52376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1877176"/>
            <a:ext cx="12192000" cy="5090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18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117526-0F3E-4838-AEAC-8026F9519D53}"/>
              </a:ext>
            </a:extLst>
          </p:cNvPr>
          <p:cNvSpPr txBox="1"/>
          <p:nvPr/>
        </p:nvSpPr>
        <p:spPr>
          <a:xfrm>
            <a:off x="482722" y="1353956"/>
            <a:ext cx="5040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dirty="0">
                <a:solidFill>
                  <a:schemeClr val="bg1"/>
                </a:solidFill>
              </a:rPr>
              <a:t>Вычислить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f: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34CBE6-F9CE-4C32-BDB4-9B2AC486BDD1}"/>
              </a:ext>
            </a:extLst>
          </p:cNvPr>
          <p:cNvSpPr txBox="1"/>
          <p:nvPr/>
        </p:nvSpPr>
        <p:spPr>
          <a:xfrm>
            <a:off x="264985" y="5099757"/>
            <a:ext cx="49802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при а </a:t>
            </a:r>
            <a:r>
              <a:rPr lang="en-US" sz="2400" dirty="0"/>
              <a:t> </a:t>
            </a:r>
            <a:r>
              <a:rPr lang="ru-RU" sz="2400" dirty="0"/>
              <a:t>= 2</a:t>
            </a:r>
            <a:r>
              <a:rPr lang="en-US" sz="2400" dirty="0"/>
              <a:t>6; c = 28,96; y = 1,3; k = 9,86 </a:t>
            </a:r>
            <a:endParaRPr lang="ru-RU" sz="2400" dirty="0"/>
          </a:p>
          <a:p>
            <a:r>
              <a:rPr lang="ru-RU" sz="2400" dirty="0"/>
              <a:t>       </a:t>
            </a:r>
            <a:r>
              <a:rPr lang="en-US" sz="2400" dirty="0"/>
              <a:t>x</a:t>
            </a:r>
            <a:r>
              <a:rPr lang="en-US" sz="2400" baseline="-25000" dirty="0"/>
              <a:t>1</a:t>
            </a:r>
            <a:r>
              <a:rPr lang="en-US" sz="2400" dirty="0"/>
              <a:t> = -5</a:t>
            </a:r>
          </a:p>
          <a:p>
            <a:r>
              <a:rPr lang="en-US" sz="2400" dirty="0"/>
              <a:t>       x</a:t>
            </a:r>
            <a:r>
              <a:rPr lang="en-US" sz="2400" baseline="-25000" dirty="0"/>
              <a:t>2</a:t>
            </a:r>
            <a:r>
              <a:rPr lang="en-US" sz="2400" dirty="0"/>
              <a:t> = 0</a:t>
            </a:r>
          </a:p>
          <a:p>
            <a:r>
              <a:rPr lang="en-US" sz="2400" dirty="0"/>
              <a:t>       x</a:t>
            </a:r>
            <a:r>
              <a:rPr lang="en-US" sz="2400" baseline="-25000" dirty="0"/>
              <a:t>3</a:t>
            </a:r>
            <a:r>
              <a:rPr lang="en-US" sz="2400" dirty="0"/>
              <a:t> = 3</a:t>
            </a:r>
          </a:p>
          <a:p>
            <a:r>
              <a:rPr lang="en-US" sz="2400" dirty="0"/>
              <a:t>       x</a:t>
            </a:r>
            <a:r>
              <a:rPr lang="en-US" sz="2400" baseline="-25000" dirty="0"/>
              <a:t>4</a:t>
            </a:r>
            <a:r>
              <a:rPr lang="en-US" sz="2400" dirty="0"/>
              <a:t> = 5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69D4FCF-2A5C-478F-8313-E820071E74F4}"/>
                  </a:ext>
                </a:extLst>
              </p:cNvPr>
              <p:cNvSpPr txBox="1"/>
              <p:nvPr/>
            </p:nvSpPr>
            <p:spPr>
              <a:xfrm>
                <a:off x="2223109" y="1907692"/>
                <a:ext cx="7745782" cy="3199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25−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den>
                                    </m:f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𝑡𝑔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rad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ru-RU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при −5 ≤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ru-RU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&lt;0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ru-RU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0&lt;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≤3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g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∙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34−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ru-RU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при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                            </m:t>
                                </m:r>
                                <m:r>
                                  <a:rPr lang="ru-RU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f>
                                      <m:f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den>
                                    </m:f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𝑙𝑛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1+2∙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4−</m:t>
                                        </m:r>
                                        <m:rad>
                                          <m:rad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6</m:t>
                                            </m:r>
                                          </m:deg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3∙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+5∙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ru-RU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при 3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≤5            </m:t>
                                    </m:r>
                                  </m: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=0 при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&gt;5                                                                                       </m:t>
                                    </m:r>
                                  </m:e>
                                </m:eqArr>
                                <m:r>
                                  <a:rPr lang="ru-RU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69D4FCF-2A5C-478F-8313-E820071E7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109" y="1907692"/>
                <a:ext cx="7745782" cy="3199722"/>
              </a:xfrm>
              <a:prstGeom prst="rect">
                <a:avLst/>
              </a:prstGeom>
              <a:blipFill>
                <a:blip r:embed="rId4"/>
                <a:stretch>
                  <a:fillRect r="-154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5266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ЛОГИЧЕСКИЙ ТИП ДАННЫХ 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Для логического типа точно можно описывать логические переменные, инициализировать их логическими значениями и использовать авто выведение типа.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Логических констант в языке Паскаль две: </a:t>
            </a:r>
            <a:r>
              <a:rPr lang="ru-RU" dirty="0" err="1"/>
              <a:t>True</a:t>
            </a:r>
            <a:r>
              <a:rPr lang="ru-RU" dirty="0"/>
              <a:t> (истина) и </a:t>
            </a:r>
            <a:r>
              <a:rPr lang="ru-RU" dirty="0" err="1"/>
              <a:t>False</a:t>
            </a:r>
            <a:r>
              <a:rPr lang="ru-RU" dirty="0"/>
              <a:t> (ложь).</a:t>
            </a:r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BADA8409-7CDD-48C3-A145-55D62DE86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471727"/>
              </p:ext>
            </p:extLst>
          </p:nvPr>
        </p:nvGraphicFramePr>
        <p:xfrm>
          <a:off x="838198" y="2417837"/>
          <a:ext cx="8996263" cy="238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3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x: </a:t>
                      </a:r>
                      <a:r>
                        <a:rPr lang="en-US" sz="1800" b="0" dirty="0" err="1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boolean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y: </a:t>
                      </a:r>
                      <a:r>
                        <a:rPr lang="en-US" sz="1800" b="0" dirty="0" err="1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boolean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da-DK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da-DK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da-DK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(a, b) := (</a:t>
                      </a:r>
                      <a:r>
                        <a:rPr lang="da-DK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True</a:t>
                      </a:r>
                      <a:r>
                        <a:rPr lang="da-DK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da-DK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False</a:t>
                      </a:r>
                      <a:r>
                        <a:rPr lang="da-DK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s-E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Println(x, y, a, b);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</a:rPr>
                        <a:t>True False True False 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5614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ЛОГИЧЕСКИЕ ВЫРАЖЕНИЯ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775488"/>
            <a:ext cx="89962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Логическое выражение является неким аналогом математической формулы и результатом его вычисления будет одна из двух логических констант – </a:t>
            </a:r>
            <a:r>
              <a:rPr lang="en-US" dirty="0"/>
              <a:t>True</a:t>
            </a:r>
            <a:r>
              <a:rPr lang="ru-RU" dirty="0"/>
              <a:t> или </a:t>
            </a:r>
            <a:r>
              <a:rPr lang="en-US" dirty="0"/>
              <a:t>False</a:t>
            </a:r>
            <a:r>
              <a:rPr lang="ru-RU" dirty="0"/>
              <a:t>.</a:t>
            </a:r>
            <a:endParaRPr lang="ru-RU" sz="40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383A0A3-A33A-4874-9184-6E154D722CC6}"/>
              </a:ext>
            </a:extLst>
          </p:cNvPr>
          <p:cNvSpPr/>
          <p:nvPr/>
        </p:nvSpPr>
        <p:spPr>
          <a:xfrm>
            <a:off x="838199" y="3429000"/>
            <a:ext cx="89962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B0B0F4-741A-453A-99AA-3D1CF73C251D}"/>
              </a:ext>
            </a:extLst>
          </p:cNvPr>
          <p:cNvSpPr txBox="1"/>
          <p:nvPr/>
        </p:nvSpPr>
        <p:spPr>
          <a:xfrm flipH="1">
            <a:off x="838198" y="1470218"/>
            <a:ext cx="3474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004EA4"/>
                </a:solidFill>
              </a:rPr>
              <a:t>Операции отношения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DF3A5F48-49FA-4C87-924E-74FBBD827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662972"/>
              </p:ext>
            </p:extLst>
          </p:nvPr>
        </p:nvGraphicFramePr>
        <p:xfrm>
          <a:off x="1706463" y="1887894"/>
          <a:ext cx="8128000" cy="256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63906860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631975925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r>
                        <a:rPr lang="ru-RU" dirty="0"/>
                        <a:t>Операция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Знак операции в </a:t>
                      </a:r>
                      <a:r>
                        <a:rPr lang="en-US" dirty="0"/>
                        <a:t>PascalABC.NET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84576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ru-RU" dirty="0"/>
                        <a:t>Равно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6639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ru-RU" dirty="0"/>
                        <a:t>Не равно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&lt;&gt;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800473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ru-RU" dirty="0"/>
                        <a:t>Меньше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61292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ru-RU" dirty="0"/>
                        <a:t>Меньше или равно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&lt;=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79511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ru-RU" dirty="0"/>
                        <a:t>Больше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42561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ru-RU" dirty="0"/>
                        <a:t>Больше или равно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&gt;=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4360991"/>
                  </a:ext>
                </a:extLst>
              </a:tr>
            </a:tbl>
          </a:graphicData>
        </a:graphic>
      </p:graphicFrame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A47ADE7-05E5-4AC7-B13A-9147AB08C28B}"/>
              </a:ext>
            </a:extLst>
          </p:cNvPr>
          <p:cNvSpPr/>
          <p:nvPr/>
        </p:nvSpPr>
        <p:spPr>
          <a:xfrm>
            <a:off x="838198" y="4507946"/>
            <a:ext cx="89962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Приоритет операций отношения ниже, чем у арифметических операций, что позволяет записывать утверждения без дополнительных скобок. Всегда сначала будут вычислены значения арифметических операций, а потом выполнится операция отношения.</a:t>
            </a:r>
            <a:endParaRPr lang="ru-RU" sz="4000" dirty="0"/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8A28422B-5BD3-4C07-B5DE-A36654031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748826"/>
              </p:ext>
            </p:extLst>
          </p:nvPr>
        </p:nvGraphicFramePr>
        <p:xfrm>
          <a:off x="2575558" y="5467766"/>
          <a:ext cx="7258905" cy="1285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58905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 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+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&gt;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/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+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3.5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</a:rPr>
                        <a:t>True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7379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ЛОГИЧЕСКИЕ ОПЕРАЦИИ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843677"/>
            <a:ext cx="899626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Унарная логическая операция </a:t>
            </a:r>
            <a:r>
              <a:rPr lang="ru-RU" b="1" dirty="0" err="1"/>
              <a:t>not</a:t>
            </a:r>
            <a:r>
              <a:rPr lang="ru-RU" dirty="0"/>
              <a:t>, называемая логическим отрицанием («НЕ», инверсия) и указываемая перед логическим выражением, позволяет получить его противоположное значение. Эта операция превращает </a:t>
            </a:r>
            <a:r>
              <a:rPr lang="ru-RU" dirty="0" err="1"/>
              <a:t>True</a:t>
            </a:r>
            <a:r>
              <a:rPr lang="ru-RU" dirty="0"/>
              <a:t> в </a:t>
            </a:r>
            <a:r>
              <a:rPr lang="ru-RU" dirty="0" err="1"/>
              <a:t>False</a:t>
            </a:r>
            <a:r>
              <a:rPr lang="ru-RU" dirty="0"/>
              <a:t> и </a:t>
            </a:r>
            <a:r>
              <a:rPr lang="ru-RU" dirty="0" err="1"/>
              <a:t>False</a:t>
            </a:r>
            <a:r>
              <a:rPr lang="ru-RU" dirty="0"/>
              <a:t> в </a:t>
            </a:r>
            <a:r>
              <a:rPr lang="ru-RU" dirty="0" err="1"/>
              <a:t>True</a:t>
            </a:r>
            <a:r>
              <a:rPr lang="ru-RU" dirty="0"/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Приоритет операции </a:t>
            </a:r>
            <a:r>
              <a:rPr lang="ru-RU" b="1" dirty="0" err="1"/>
              <a:t>not</a:t>
            </a:r>
            <a:r>
              <a:rPr lang="ru-RU" dirty="0"/>
              <a:t> максимально высокий и равен 1 (такой же, как для унарных плюса и минуса), поэтому следующее за операцией </a:t>
            </a:r>
            <a:r>
              <a:rPr lang="ru-RU" b="1" dirty="0" err="1"/>
              <a:t>not</a:t>
            </a:r>
            <a:r>
              <a:rPr lang="ru-RU" dirty="0"/>
              <a:t> логическое выражение нужно заключать в скобки, если оно содержит еще какие-либо операции.</a:t>
            </a:r>
            <a:endParaRPr lang="ru-RU" sz="40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383A0A3-A33A-4874-9184-6E154D722CC6}"/>
              </a:ext>
            </a:extLst>
          </p:cNvPr>
          <p:cNvSpPr/>
          <p:nvPr/>
        </p:nvSpPr>
        <p:spPr>
          <a:xfrm>
            <a:off x="838199" y="3429000"/>
            <a:ext cx="89962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7AB307F1-10A7-422B-90A6-1B2C0274C9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145392"/>
              </p:ext>
            </p:extLst>
          </p:nvPr>
        </p:nvGraphicFramePr>
        <p:xfrm>
          <a:off x="838200" y="2818497"/>
          <a:ext cx="8996263" cy="1559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3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 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+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&gt;=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8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not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+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&gt;=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8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));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</a:rPr>
                        <a:t>True False </a:t>
                      </a:r>
                      <a:endParaRPr lang="ru-RU" sz="1800" dirty="0"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9903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ЛОГИЧЕСКИЕ ОПЕРАЦИИ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843677"/>
            <a:ext cx="89962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Бинарная логическая операция </a:t>
            </a:r>
            <a:r>
              <a:rPr lang="ru-RU" b="1" dirty="0" err="1"/>
              <a:t>or</a:t>
            </a:r>
            <a:r>
              <a:rPr lang="ru-RU" b="1" dirty="0"/>
              <a:t> </a:t>
            </a:r>
            <a:r>
              <a:rPr lang="ru-RU" dirty="0"/>
              <a:t>называется логическим сложением («ИЛИ»,</a:t>
            </a:r>
            <a:r>
              <a:rPr lang="en-US" dirty="0"/>
              <a:t> </a:t>
            </a:r>
            <a:r>
              <a:rPr lang="ru-RU" dirty="0"/>
              <a:t>дизъюнкция).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Ее приоритет равен 3 (как у арифметического сложения или вычитания</a:t>
            </a:r>
            <a:r>
              <a:rPr lang="en-US" dirty="0"/>
              <a:t>)</a:t>
            </a:r>
            <a:r>
              <a:rPr lang="ru-RU" dirty="0"/>
              <a:t>.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Результатом операции </a:t>
            </a:r>
            <a:r>
              <a:rPr lang="ru-RU" b="1" dirty="0" err="1"/>
              <a:t>or</a:t>
            </a:r>
            <a:r>
              <a:rPr lang="ru-RU" b="1" dirty="0"/>
              <a:t> </a:t>
            </a:r>
            <a:r>
              <a:rPr lang="ru-RU" dirty="0"/>
              <a:t>будет </a:t>
            </a:r>
            <a:r>
              <a:rPr lang="ru-RU" dirty="0" err="1"/>
              <a:t>False</a:t>
            </a:r>
            <a:r>
              <a:rPr lang="ru-RU" dirty="0"/>
              <a:t> лишь</a:t>
            </a:r>
            <a:r>
              <a:rPr lang="en-US" dirty="0"/>
              <a:t> </a:t>
            </a:r>
            <a:r>
              <a:rPr lang="ru-RU" dirty="0"/>
              <a:t>тогда, когда оба логических выражения имеют значения </a:t>
            </a:r>
            <a:r>
              <a:rPr lang="ru-RU" dirty="0" err="1"/>
              <a:t>False</a:t>
            </a:r>
            <a:r>
              <a:rPr lang="ru-RU" dirty="0"/>
              <a:t>, а</a:t>
            </a:r>
            <a:r>
              <a:rPr lang="en-US" dirty="0"/>
              <a:t> </a:t>
            </a:r>
            <a:r>
              <a:rPr lang="ru-RU" dirty="0"/>
              <a:t>в прочих случаях</a:t>
            </a:r>
            <a:r>
              <a:rPr lang="en-US" dirty="0"/>
              <a:t> </a:t>
            </a:r>
            <a:r>
              <a:rPr lang="ru-RU" dirty="0"/>
              <a:t>результатом будет </a:t>
            </a:r>
            <a:r>
              <a:rPr lang="en-US" dirty="0"/>
              <a:t>True.</a:t>
            </a:r>
            <a:endParaRPr lang="ru-RU" sz="40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383A0A3-A33A-4874-9184-6E154D722CC6}"/>
              </a:ext>
            </a:extLst>
          </p:cNvPr>
          <p:cNvSpPr/>
          <p:nvPr/>
        </p:nvSpPr>
        <p:spPr>
          <a:xfrm>
            <a:off x="838199" y="3429000"/>
            <a:ext cx="89962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7AB307F1-10A7-422B-90A6-1B2C0274C9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464235"/>
              </p:ext>
            </p:extLst>
          </p:nvPr>
        </p:nvGraphicFramePr>
        <p:xfrm>
          <a:off x="838200" y="2818497"/>
          <a:ext cx="8996263" cy="1559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3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 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Print((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9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+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&lt;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+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+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&lt;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&gt;=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));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</a:rPr>
                        <a:t>True False </a:t>
                      </a:r>
                      <a:endParaRPr lang="ru-RU" sz="1800" dirty="0"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1757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ЛОГИЧЕСКИЕ ОПЕРАЦИИ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843677"/>
            <a:ext cx="89962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Бинарная логическая операция </a:t>
            </a:r>
            <a:r>
              <a:rPr lang="ru-RU" b="1" dirty="0" err="1"/>
              <a:t>and</a:t>
            </a:r>
            <a:r>
              <a:rPr lang="ru-RU" b="1" dirty="0"/>
              <a:t> </a:t>
            </a:r>
            <a:r>
              <a:rPr lang="ru-RU" dirty="0"/>
              <a:t>называется логическим умножением («И»,</a:t>
            </a:r>
            <a:r>
              <a:rPr lang="en-US" dirty="0"/>
              <a:t> </a:t>
            </a:r>
            <a:r>
              <a:rPr lang="ru-RU" dirty="0"/>
              <a:t>конъюнкция).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Ее приоритет равен 2 (так же, как у арифметического умножения или деления).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 Результатом операции </a:t>
            </a:r>
            <a:r>
              <a:rPr lang="ru-RU" b="1" dirty="0" err="1"/>
              <a:t>and</a:t>
            </a:r>
            <a:r>
              <a:rPr lang="ru-RU" b="1" dirty="0"/>
              <a:t> </a:t>
            </a:r>
            <a:r>
              <a:rPr lang="ru-RU" dirty="0"/>
              <a:t>будет </a:t>
            </a:r>
            <a:r>
              <a:rPr lang="ru-RU" dirty="0" err="1"/>
              <a:t>True</a:t>
            </a:r>
            <a:r>
              <a:rPr lang="ru-RU" dirty="0"/>
              <a:t> лишь тогда, когда оба логических выражения будут иметь значения </a:t>
            </a:r>
            <a:r>
              <a:rPr lang="ru-RU" dirty="0" err="1"/>
              <a:t>True</a:t>
            </a:r>
            <a:r>
              <a:rPr lang="ru-RU" dirty="0"/>
              <a:t>, а в прочих случаях результатом будет </a:t>
            </a:r>
            <a:r>
              <a:rPr lang="ru-RU" dirty="0" err="1"/>
              <a:t>False</a:t>
            </a:r>
            <a:r>
              <a:rPr lang="ru-RU" dirty="0"/>
              <a:t>.</a:t>
            </a:r>
            <a:endParaRPr lang="ru-RU" sz="40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383A0A3-A33A-4874-9184-6E154D722CC6}"/>
              </a:ext>
            </a:extLst>
          </p:cNvPr>
          <p:cNvSpPr/>
          <p:nvPr/>
        </p:nvSpPr>
        <p:spPr>
          <a:xfrm>
            <a:off x="838199" y="3429000"/>
            <a:ext cx="89962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7AB307F1-10A7-422B-90A6-1B2C0274C9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1884"/>
              </p:ext>
            </p:extLst>
          </p:nvPr>
        </p:nvGraphicFramePr>
        <p:xfrm>
          <a:off x="838200" y="2818497"/>
          <a:ext cx="8996263" cy="1559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3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 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Print((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9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+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&lt;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and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+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+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&lt;&gt;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and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));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</a:rPr>
                        <a:t>False True </a:t>
                      </a:r>
                      <a:endParaRPr lang="ru-RU" sz="1800" dirty="0"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3265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ЛОГИЧЕСКИЕ ОПЕРАЦИИ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843677"/>
            <a:ext cx="89962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Бинарная</a:t>
            </a:r>
            <a:r>
              <a:rPr lang="en-US" dirty="0"/>
              <a:t> </a:t>
            </a:r>
            <a:r>
              <a:rPr lang="ru-RU" dirty="0"/>
              <a:t>логическая операция </a:t>
            </a:r>
            <a:r>
              <a:rPr lang="ru-RU" b="1" dirty="0" err="1"/>
              <a:t>xor</a:t>
            </a:r>
            <a:r>
              <a:rPr lang="ru-RU" b="1" dirty="0"/>
              <a:t> -</a:t>
            </a:r>
            <a:r>
              <a:rPr lang="ru-RU" dirty="0"/>
              <a:t> «исключающее ИЛИ».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Имеет такой же приоритет 3, как и </a:t>
            </a:r>
            <a:r>
              <a:rPr lang="ru-RU" b="1" dirty="0" err="1"/>
              <a:t>or</a:t>
            </a:r>
            <a:r>
              <a:rPr lang="ru-RU" dirty="0"/>
              <a:t>.</a:t>
            </a:r>
            <a:endParaRPr lang="ru-RU" sz="40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383A0A3-A33A-4874-9184-6E154D722CC6}"/>
              </a:ext>
            </a:extLst>
          </p:cNvPr>
          <p:cNvSpPr/>
          <p:nvPr/>
        </p:nvSpPr>
        <p:spPr>
          <a:xfrm>
            <a:off x="838199" y="3429000"/>
            <a:ext cx="89962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7AB307F1-10A7-422B-90A6-1B2C0274C9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234616"/>
              </p:ext>
            </p:extLst>
          </p:nvPr>
        </p:nvGraphicFramePr>
        <p:xfrm>
          <a:off x="838197" y="4684645"/>
          <a:ext cx="8996263" cy="1559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3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 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Print((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+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&lt;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+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));</a:t>
                      </a:r>
                    </a:p>
                    <a:p>
                      <a:r>
                        <a:rPr lang="fr-F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Print((</a:t>
                      </a:r>
                      <a:r>
                        <a:rPr lang="fr-F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 </a:t>
                      </a:r>
                      <a:r>
                        <a:rPr lang="fr-F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+ </a:t>
                      </a:r>
                      <a:r>
                        <a:rPr lang="fr-F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 </a:t>
                      </a:r>
                      <a:r>
                        <a:rPr lang="fr-F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&lt; </a:t>
                      </a:r>
                      <a:r>
                        <a:rPr lang="fr-F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fr-F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 </a:t>
                      </a:r>
                      <a:r>
                        <a:rPr lang="fr-FR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xor </a:t>
                      </a:r>
                      <a:r>
                        <a:rPr lang="fr-F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fr-F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fr-F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+ </a:t>
                      </a:r>
                      <a:r>
                        <a:rPr lang="fr-F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fr-F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= </a:t>
                      </a:r>
                      <a:r>
                        <a:rPr lang="fr-F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fr-F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));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</a:rPr>
                        <a:t>True False </a:t>
                      </a:r>
                      <a:endParaRPr lang="ru-RU" sz="1800" dirty="0"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C297376A-7588-4529-B2C4-6198929868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3485316"/>
              </p:ext>
            </p:extLst>
          </p:nvPr>
        </p:nvGraphicFramePr>
        <p:xfrm>
          <a:off x="838199" y="1532404"/>
          <a:ext cx="8996264" cy="18288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249066">
                  <a:extLst>
                    <a:ext uri="{9D8B030D-6E8A-4147-A177-3AD203B41FA5}">
                      <a16:colId xmlns:a16="http://schemas.microsoft.com/office/drawing/2014/main" val="1998113918"/>
                    </a:ext>
                  </a:extLst>
                </a:gridCol>
                <a:gridCol w="2249066">
                  <a:extLst>
                    <a:ext uri="{9D8B030D-6E8A-4147-A177-3AD203B41FA5}">
                      <a16:colId xmlns:a16="http://schemas.microsoft.com/office/drawing/2014/main" val="4250719835"/>
                    </a:ext>
                  </a:extLst>
                </a:gridCol>
                <a:gridCol w="2249066">
                  <a:extLst>
                    <a:ext uri="{9D8B030D-6E8A-4147-A177-3AD203B41FA5}">
                      <a16:colId xmlns:a16="http://schemas.microsoft.com/office/drawing/2014/main" val="2450432467"/>
                    </a:ext>
                  </a:extLst>
                </a:gridCol>
                <a:gridCol w="2249066">
                  <a:extLst>
                    <a:ext uri="{9D8B030D-6E8A-4147-A177-3AD203B41FA5}">
                      <a16:colId xmlns:a16="http://schemas.microsoft.com/office/drawing/2014/main" val="1967147017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or 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</a:t>
                      </a:r>
                      <a:r>
                        <a:rPr lang="en-US" dirty="0" err="1"/>
                        <a:t>xor</a:t>
                      </a:r>
                      <a:r>
                        <a:rPr lang="en-US" dirty="0"/>
                        <a:t> B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449782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204215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448969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239677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4573812"/>
                  </a:ext>
                </a:extLst>
              </a:tr>
            </a:tbl>
          </a:graphicData>
        </a:graphic>
      </p:graphicFrame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A535BCE-1F26-4F74-A9AF-F1DF5A20691E}"/>
              </a:ext>
            </a:extLst>
          </p:cNvPr>
          <p:cNvSpPr/>
          <p:nvPr/>
        </p:nvSpPr>
        <p:spPr>
          <a:xfrm>
            <a:off x="838198" y="3456658"/>
            <a:ext cx="89962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Результат операции </a:t>
            </a:r>
            <a:r>
              <a:rPr lang="ru-RU" b="1" dirty="0" err="1"/>
              <a:t>xor</a:t>
            </a:r>
            <a:r>
              <a:rPr lang="ru-RU" b="1" dirty="0"/>
              <a:t> </a:t>
            </a:r>
            <a:r>
              <a:rPr lang="ru-RU" dirty="0"/>
              <a:t>отличается от результата </a:t>
            </a:r>
            <a:r>
              <a:rPr lang="ru-RU" b="1" dirty="0" err="1"/>
              <a:t>or</a:t>
            </a:r>
            <a:r>
              <a:rPr lang="ru-RU" b="1" dirty="0"/>
              <a:t> </a:t>
            </a:r>
            <a:r>
              <a:rPr lang="ru-RU" dirty="0"/>
              <a:t>лишь в одном случае – при</a:t>
            </a:r>
            <a:r>
              <a:rPr lang="en-US" dirty="0"/>
              <a:t> </a:t>
            </a:r>
            <a:r>
              <a:rPr lang="ru-RU" dirty="0"/>
              <a:t>истинности обоих операндов. Логично предположить, основываясь на имени</a:t>
            </a:r>
            <a:r>
              <a:rPr lang="en-US" dirty="0"/>
              <a:t> </a:t>
            </a:r>
            <a:r>
              <a:rPr lang="ru-RU" dirty="0"/>
              <a:t>операции </a:t>
            </a:r>
            <a:r>
              <a:rPr lang="ru-RU" b="1" dirty="0" err="1"/>
              <a:t>or</a:t>
            </a:r>
            <a:r>
              <a:rPr lang="ru-RU" b="1" dirty="0"/>
              <a:t> </a:t>
            </a:r>
            <a:r>
              <a:rPr lang="ru-RU" dirty="0"/>
              <a:t>(ИЛИ), что (A </a:t>
            </a:r>
            <a:r>
              <a:rPr lang="ru-RU" b="1" dirty="0" err="1"/>
              <a:t>or</a:t>
            </a:r>
            <a:r>
              <a:rPr lang="ru-RU" b="1" dirty="0"/>
              <a:t> </a:t>
            </a:r>
            <a:r>
              <a:rPr lang="ru-RU" dirty="0"/>
              <a:t>B) = </a:t>
            </a:r>
            <a:r>
              <a:rPr lang="ru-RU" dirty="0" err="1"/>
              <a:t>True</a:t>
            </a:r>
            <a:r>
              <a:rPr lang="ru-RU" dirty="0"/>
              <a:t> при истинности ИЛИ одного операнда, ИЛИ</a:t>
            </a:r>
            <a:r>
              <a:rPr lang="en-US" dirty="0"/>
              <a:t> </a:t>
            </a:r>
            <a:r>
              <a:rPr lang="ru-RU" dirty="0"/>
              <a:t>другого. Но </a:t>
            </a:r>
            <a:r>
              <a:rPr lang="ru-RU" b="1" dirty="0" err="1"/>
              <a:t>or</a:t>
            </a:r>
            <a:r>
              <a:rPr lang="ru-RU" b="1" dirty="0"/>
              <a:t> </a:t>
            </a:r>
            <a:r>
              <a:rPr lang="ru-RU" dirty="0"/>
              <a:t>истинна и при истинности обоих операндов, поэтому </a:t>
            </a:r>
            <a:r>
              <a:rPr lang="ru-RU" b="1" dirty="0" err="1"/>
              <a:t>xor</a:t>
            </a:r>
            <a:r>
              <a:rPr lang="ru-RU" b="1" dirty="0"/>
              <a:t> </a:t>
            </a:r>
            <a:r>
              <a:rPr lang="ru-RU" dirty="0"/>
              <a:t>исключает</a:t>
            </a:r>
            <a:r>
              <a:rPr lang="en-US" dirty="0"/>
              <a:t> </a:t>
            </a:r>
            <a:r>
              <a:rPr lang="ru-RU" dirty="0"/>
              <a:t>именно этот случай.</a:t>
            </a:r>
          </a:p>
        </p:txBody>
      </p:sp>
    </p:spTree>
    <p:extLst>
      <p:ext uri="{BB962C8B-B14F-4D97-AF65-F5344CB8AC3E}">
        <p14:creationId xmlns:p14="http://schemas.microsoft.com/office/powerpoint/2010/main" val="3887247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УСЛОВНЫЙ ОПЕРАТ</a:t>
            </a:r>
            <a:r>
              <a:rPr lang="ru-RU" sz="2400" dirty="0"/>
              <a:t>ОР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843677"/>
            <a:ext cx="89962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Условный оператор реализует выбор одной возможности из двух на основе анализа некоторого условия. Реализуется он следующим образом:</a:t>
            </a:r>
            <a:endParaRPr lang="ru-RU" sz="40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383A0A3-A33A-4874-9184-6E154D722CC6}"/>
              </a:ext>
            </a:extLst>
          </p:cNvPr>
          <p:cNvSpPr/>
          <p:nvPr/>
        </p:nvSpPr>
        <p:spPr>
          <a:xfrm>
            <a:off x="838199" y="3429000"/>
            <a:ext cx="89962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A535BCE-1F26-4F74-A9AF-F1DF5A20691E}"/>
              </a:ext>
            </a:extLst>
          </p:cNvPr>
          <p:cNvSpPr/>
          <p:nvPr/>
        </p:nvSpPr>
        <p:spPr>
          <a:xfrm>
            <a:off x="838196" y="2407099"/>
            <a:ext cx="899626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Здесь P – это логическое выражение, значение которого проверяется. Если оно</a:t>
            </a:r>
            <a:r>
              <a:rPr lang="en-US" dirty="0"/>
              <a:t> </a:t>
            </a:r>
            <a:r>
              <a:rPr lang="ru-RU" dirty="0"/>
              <a:t>истинно (</a:t>
            </a:r>
            <a:r>
              <a:rPr lang="ru-RU" dirty="0" err="1"/>
              <a:t>True</a:t>
            </a:r>
            <a:r>
              <a:rPr lang="ru-RU" dirty="0"/>
              <a:t>), выполняется оператор А, если ложно (</a:t>
            </a:r>
            <a:r>
              <a:rPr lang="ru-RU" dirty="0" err="1"/>
              <a:t>False</a:t>
            </a:r>
            <a:r>
              <a:rPr lang="ru-RU" dirty="0"/>
              <a:t>) – выполняется оператор В.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На месте оператора можно указать любой оператор языка, в том числе,</a:t>
            </a:r>
            <a:r>
              <a:rPr lang="en-US" dirty="0"/>
              <a:t> </a:t>
            </a:r>
            <a:r>
              <a:rPr lang="ru-RU" dirty="0"/>
              <a:t>другой условный оператор или блок.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Чтобы было легче читать (и понимать) логику программы, в записи условного оператора применяются отступы: </a:t>
            </a:r>
            <a:r>
              <a:rPr lang="ru-RU" b="1" dirty="0" err="1"/>
              <a:t>else</a:t>
            </a:r>
            <a:r>
              <a:rPr lang="ru-RU" b="1" dirty="0"/>
              <a:t> </a:t>
            </a:r>
            <a:r>
              <a:rPr lang="ru-RU" dirty="0"/>
              <a:t>(а иногда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ru-RU" b="1" dirty="0" err="1"/>
              <a:t>then</a:t>
            </a:r>
            <a:r>
              <a:rPr lang="ru-RU" dirty="0"/>
              <a:t>) пишется под </a:t>
            </a:r>
            <a:r>
              <a:rPr lang="ru-RU" b="1" dirty="0" err="1"/>
              <a:t>if</a:t>
            </a:r>
            <a:r>
              <a:rPr lang="ru-RU" dirty="0"/>
              <a:t>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392D868-B05C-4AEC-AB84-D324F4559E70}"/>
              </a:ext>
            </a:extLst>
          </p:cNvPr>
          <p:cNvSpPr/>
          <p:nvPr/>
        </p:nvSpPr>
        <p:spPr>
          <a:xfrm>
            <a:off x="838197" y="148688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if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P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then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else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6518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66128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УСЛОВНЫЙ ОПЕРАТ</a:t>
            </a:r>
            <a:r>
              <a:rPr lang="ru-RU" sz="2400" dirty="0"/>
              <a:t>ОР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843677"/>
            <a:ext cx="89962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Рассмотрим пример. Пусть даны натуральные числа a и b. Если их сумма четная, то</a:t>
            </a:r>
            <a:r>
              <a:rPr lang="en-US" dirty="0"/>
              <a:t> </a:t>
            </a:r>
            <a:r>
              <a:rPr lang="ru-RU" dirty="0"/>
              <a:t>вычислить произведение a</a:t>
            </a:r>
            <a:r>
              <a:rPr lang="en-US" dirty="0"/>
              <a:t> * </a:t>
            </a:r>
            <a:r>
              <a:rPr lang="ru-RU" dirty="0"/>
              <a:t>b, иначе вычислить утроенный остаток от целочисленного деления a на b.</a:t>
            </a:r>
            <a:endParaRPr lang="ru-RU" sz="40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383A0A3-A33A-4874-9184-6E154D722CC6}"/>
              </a:ext>
            </a:extLst>
          </p:cNvPr>
          <p:cNvSpPr/>
          <p:nvPr/>
        </p:nvSpPr>
        <p:spPr>
          <a:xfrm>
            <a:off x="838199" y="3429000"/>
            <a:ext cx="89962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7AB307F1-10A7-422B-90A6-1B2C0274C9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037375"/>
              </p:ext>
            </p:extLst>
          </p:nvPr>
        </p:nvGraphicFramePr>
        <p:xfrm>
          <a:off x="838200" y="1818223"/>
          <a:ext cx="8996263" cy="2656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3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(a, b) := Random2(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if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 + b)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mod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</a:p>
                    <a:p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print(a * b)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else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(a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mod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b))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sz="1800" dirty="0"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C15627A-D2DE-4A7B-975C-D04C086310FD}"/>
              </a:ext>
            </a:extLst>
          </p:cNvPr>
          <p:cNvSpPr/>
          <p:nvPr/>
        </p:nvSpPr>
        <p:spPr>
          <a:xfrm>
            <a:off x="838198" y="4526279"/>
            <a:ext cx="8996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Вернемся еще раз к схематической записи условного оператора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39D9442-B797-4B93-88E7-1A4EA590C3BA}"/>
              </a:ext>
            </a:extLst>
          </p:cNvPr>
          <p:cNvSpPr/>
          <p:nvPr/>
        </p:nvSpPr>
        <p:spPr>
          <a:xfrm>
            <a:off x="838198" y="489561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if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P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then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else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B;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6F2D3B1-CC1C-4015-AB17-2A9ECF507E1E}"/>
              </a:ext>
            </a:extLst>
          </p:cNvPr>
          <p:cNvSpPr/>
          <p:nvPr/>
        </p:nvSpPr>
        <p:spPr>
          <a:xfrm>
            <a:off x="838198" y="5541942"/>
            <a:ext cx="89962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Если для P = </a:t>
            </a:r>
            <a:r>
              <a:rPr lang="ru-RU" dirty="0" err="1"/>
              <a:t>False</a:t>
            </a:r>
            <a:r>
              <a:rPr lang="ru-RU" dirty="0"/>
              <a:t> выполнять ничего не нужно, условный оператор можно сократить</a:t>
            </a:r>
            <a:r>
              <a:rPr lang="en-US" dirty="0"/>
              <a:t> </a:t>
            </a:r>
            <a:r>
              <a:rPr lang="ru-RU" dirty="0"/>
              <a:t>до записи вида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E9965E-1458-4E1B-8269-A354997DA73C}"/>
              </a:ext>
            </a:extLst>
          </p:cNvPr>
          <p:cNvSpPr/>
          <p:nvPr/>
        </p:nvSpPr>
        <p:spPr>
          <a:xfrm>
            <a:off x="838198" y="6188273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if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P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then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A;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173236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8351</TotalTime>
  <Words>1382</Words>
  <Application>Microsoft Office PowerPoint</Application>
  <PresentationFormat>Широкоэкранный</PresentationFormat>
  <Paragraphs>202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Arial</vt:lpstr>
      <vt:lpstr>Calibri</vt:lpstr>
      <vt:lpstr>Cambria Math</vt:lpstr>
      <vt:lpstr>Courier New</vt:lpstr>
      <vt:lpstr>PFBeauSansPro-Bold</vt:lpstr>
      <vt:lpstr>Wingdings</vt:lpstr>
      <vt:lpstr>Тема Office</vt:lpstr>
      <vt:lpstr>Углубленный курс информатики</vt:lpstr>
      <vt:lpstr>ЛОГИЧЕСКИЙ ТИП ДАННЫХ </vt:lpstr>
      <vt:lpstr>ЛОГИЧЕСКИЕ ВЫРАЖЕНИЯ</vt:lpstr>
      <vt:lpstr>ЛОГИЧЕСКИЕ ОПЕРАЦИИ</vt:lpstr>
      <vt:lpstr>ЛОГИЧЕСКИЕ ОПЕРАЦИИ</vt:lpstr>
      <vt:lpstr>ЛОГИЧЕСКИЕ ОПЕРАЦИИ</vt:lpstr>
      <vt:lpstr>ЛОГИЧЕСКИЕ ОПЕРАЦИИ</vt:lpstr>
      <vt:lpstr>УСЛОВНЫЙ ОПЕРАТОР</vt:lpstr>
      <vt:lpstr>УСЛОВНЫЙ ОПЕРАТОР</vt:lpstr>
      <vt:lpstr>УСЛОВНЫЙ ОПЕРАТОР</vt:lpstr>
      <vt:lpstr>УСЛОВНЫЙ ОПЕРАТОР</vt:lpstr>
      <vt:lpstr>УСЛОВНАЯ ОПЕРАЦИЯ (ТЕРНАРНЫЙ ОПЕРАТОР)</vt:lpstr>
      <vt:lpstr>УСЛОВНЫЙ ОПЕРАЦИЯ (ТЕРНАРНЫЙ ОПЕРАТОР)</vt:lpstr>
      <vt:lpstr>Пример 1</vt:lpstr>
      <vt:lpstr>Пример 2</vt:lpstr>
      <vt:lpstr>Пример 3</vt:lpstr>
      <vt:lpstr>Задание</vt:lpstr>
      <vt:lpstr>Задание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162</cp:revision>
  <dcterms:created xsi:type="dcterms:W3CDTF">2020-11-19T09:51:55Z</dcterms:created>
  <dcterms:modified xsi:type="dcterms:W3CDTF">2021-02-14T15:17:09Z</dcterms:modified>
</cp:coreProperties>
</file>